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56" r:id="rId3"/>
    <p:sldId id="262" r:id="rId4"/>
    <p:sldId id="258" r:id="rId5"/>
    <p:sldId id="257" r:id="rId6"/>
    <p:sldId id="263" r:id="rId7"/>
    <p:sldId id="265" r:id="rId8"/>
    <p:sldId id="260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48996A8-0D5A-4C84-A090-A80C85990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9981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6645BE-6608-4FCF-B3A0-3CB72A7F6E9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5900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0268-8842-4C55-8A33-58856CFC6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6494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7BA9E-15C0-4B50-94B3-0B20D7EDD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8581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245A4-46E9-4004-9368-82EDDBE3DB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683825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D220B-6339-4941-BBDA-A96E1EE171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9719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8806-C08A-4FB1-8A96-5A0DCB00B9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1392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AC1A-CB71-4729-9BC6-1CD8926D9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26091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6D43F-6656-4586-A06D-D31AD9CE56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9156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17DB5-FA1D-47F9-8427-DB9769F63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32036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0A065-FC74-4CC6-953B-C550AE864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4881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2B0E9-9A18-4D2E-9403-6704D17F2C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776541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CD466-A756-42FA-8790-327675DE0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4322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9CBA5-B0B2-4676-BDAF-30BB9D6D3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9013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B379C03-4C9B-4621-AC2C-44A8E7EEB9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bg2"/>
                </a:solidFill>
              </a:rPr>
              <a:t>Index Slide </a:t>
            </a:r>
            <a:r>
              <a:rPr lang="en-US" altLang="en-US" sz="2400" dirty="0">
                <a:solidFill>
                  <a:schemeClr val="bg2"/>
                </a:solidFill>
              </a:rPr>
              <a:t>(AMCHSS)</a:t>
            </a:r>
            <a:br>
              <a:rPr lang="en-US" altLang="en-US" sz="2400" dirty="0">
                <a:solidFill>
                  <a:schemeClr val="bg2"/>
                </a:solidFill>
              </a:rPr>
            </a:br>
            <a:r>
              <a:rPr lang="en-US" altLang="en-US" sz="1800" dirty="0">
                <a:solidFill>
                  <a:schemeClr val="bg2"/>
                </a:solidFill>
              </a:rPr>
              <a:t>(Time allotted for presentation is 7 minutes and prepare B&amp;W slides)</a:t>
            </a:r>
            <a:endParaRPr lang="en-US" altLang="en-US" sz="2000" dirty="0">
              <a:solidFill>
                <a:schemeClr val="bg2"/>
              </a:solidFill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altLang="en-US" sz="2400" dirty="0">
                <a:solidFill>
                  <a:schemeClr val="bg2"/>
                </a:solidFill>
                <a:latin typeface="+mj-lt"/>
              </a:rPr>
              <a:t>Name: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>
                <a:solidFill>
                  <a:schemeClr val="bg2"/>
                </a:solidFill>
                <a:latin typeface="+mj-lt"/>
              </a:rPr>
              <a:t>Designation: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>
                <a:solidFill>
                  <a:schemeClr val="bg2"/>
                </a:solidFill>
                <a:latin typeface="+mj-lt"/>
              </a:rPr>
              <a:t>Department: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>
                <a:solidFill>
                  <a:schemeClr val="bg2"/>
                </a:solidFill>
                <a:latin typeface="+mj-lt"/>
              </a:rPr>
              <a:t>Post applied for: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2400" dirty="0">
                <a:solidFill>
                  <a:schemeClr val="bg2"/>
                </a:solidFill>
                <a:latin typeface="+mj-lt"/>
              </a:rPr>
              <a:t>Residency Period*:     mm/</a:t>
            </a:r>
            <a:r>
              <a:rPr lang="en-US" altLang="en-US" sz="2400" dirty="0" err="1">
                <a:solidFill>
                  <a:schemeClr val="bg2"/>
                </a:solidFill>
                <a:latin typeface="+mj-lt"/>
              </a:rPr>
              <a:t>yr</a:t>
            </a:r>
            <a:r>
              <a:rPr lang="en-US" altLang="en-US" sz="2400" dirty="0">
                <a:solidFill>
                  <a:schemeClr val="bg2"/>
                </a:solidFill>
                <a:latin typeface="+mj-lt"/>
              </a:rPr>
              <a:t>    to   mm/</a:t>
            </a:r>
            <a:r>
              <a:rPr lang="en-US" altLang="en-US" sz="2400" dirty="0" err="1">
                <a:solidFill>
                  <a:schemeClr val="bg2"/>
                </a:solidFill>
                <a:latin typeface="+mj-lt"/>
              </a:rPr>
              <a:t>yr</a:t>
            </a:r>
            <a:endParaRPr lang="en-US" altLang="en-US" sz="2400" dirty="0">
              <a:solidFill>
                <a:schemeClr val="bg2"/>
              </a:solidFill>
              <a:latin typeface="+mj-lt"/>
            </a:endParaRPr>
          </a:p>
          <a:p>
            <a:pPr marL="0" indent="0" eaLnBrk="1" hangingPunct="1">
              <a:lnSpc>
                <a:spcPct val="200000"/>
              </a:lnSpc>
              <a:buNone/>
            </a:pPr>
            <a:r>
              <a:rPr lang="en-US" altLang="en-US" sz="2400" dirty="0">
                <a:solidFill>
                  <a:schemeClr val="bg2"/>
                </a:solidFill>
                <a:latin typeface="+mj-lt"/>
              </a:rPr>
              <a:t>    </a:t>
            </a:r>
          </a:p>
          <a:p>
            <a:pPr marL="0" indent="0" eaLnBrk="1" hangingPunct="1">
              <a:lnSpc>
                <a:spcPct val="200000"/>
              </a:lnSpc>
              <a:buNone/>
            </a:pPr>
            <a:r>
              <a:rPr lang="en-US" altLang="en-US" sz="1400" dirty="0">
                <a:solidFill>
                  <a:schemeClr val="bg2"/>
                </a:solidFill>
                <a:latin typeface="+mj-lt"/>
              </a:rPr>
              <a:t>* For FCP candidates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29C7C2-1F30-47D0-BD1B-7D84E292BBA9}" type="slidenum">
              <a:rPr lang="en-US" altLang="en-US" sz="1400" smtClean="0">
                <a:solidFill>
                  <a:schemeClr val="bg2"/>
                </a:solidFill>
                <a:latin typeface="+mj-lt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solidFill>
                <a:schemeClr val="bg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chemeClr val="bg2"/>
                </a:solidFill>
              </a:rPr>
              <a:t>General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4888" y="866163"/>
            <a:ext cx="7772400" cy="53340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  <a:cs typeface="Arial" panose="020B0604020202020204" pitchFamily="34" charset="0"/>
              </a:rPr>
              <a:t>Highest Academic Qualification </a:t>
            </a: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  <a:cs typeface="Arial" panose="020B0604020202020204" pitchFamily="34" charset="0"/>
              </a:rPr>
              <a:t>Additional Qualifications </a:t>
            </a:r>
            <a:r>
              <a:rPr lang="en-US" altLang="en-US" sz="2400" u="sng" kern="1200" dirty="0">
                <a:solidFill>
                  <a:schemeClr val="bg2"/>
                </a:solidFill>
                <a:cs typeface="Arial" panose="020B0604020202020204" pitchFamily="34" charset="0"/>
              </a:rPr>
              <a:t>acquired during the </a:t>
            </a:r>
            <a:r>
              <a:rPr lang="en-US" altLang="en-US" sz="2400" u="sng" kern="1200" dirty="0" smtClean="0">
                <a:solidFill>
                  <a:schemeClr val="bg2"/>
                </a:solidFill>
                <a:cs typeface="Arial" panose="020B0604020202020204" pitchFamily="34" charset="0"/>
              </a:rPr>
              <a:t>residency Period</a:t>
            </a:r>
            <a:r>
              <a:rPr lang="en-US" altLang="en-US" sz="2400" kern="1200" dirty="0">
                <a:solidFill>
                  <a:schemeClr val="bg2"/>
                </a:solidFill>
                <a:cs typeface="Arial" panose="020B0604020202020204" pitchFamily="34" charset="0"/>
              </a:rPr>
              <a:t>*</a:t>
            </a: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  <a:cs typeface="Arial" panose="020B0604020202020204" pitchFamily="34" charset="0"/>
              </a:rPr>
              <a:t>Awards, Honors, Fellowships</a:t>
            </a:r>
            <a:r>
              <a:rPr lang="en-US" altLang="en-US" kern="1200" dirty="0">
                <a:solidFill>
                  <a:schemeClr val="bg2"/>
                </a:solidFill>
              </a:rPr>
              <a:t> </a:t>
            </a:r>
            <a:r>
              <a:rPr lang="en-US" altLang="en-US" sz="2400" u="sng" kern="1200" dirty="0" smtClean="0">
                <a:solidFill>
                  <a:schemeClr val="bg2"/>
                </a:solidFill>
              </a:rPr>
              <a:t>during the residency period </a:t>
            </a:r>
            <a:endParaRPr lang="en-US" altLang="en-US" sz="2400" u="sng" kern="1200" dirty="0">
              <a:solidFill>
                <a:schemeClr val="bg2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>
              <a:solidFill>
                <a:schemeClr val="bg2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  <a:cs typeface="Arial" panose="020B0604020202020204" pitchFamily="34" charset="0"/>
              </a:rPr>
              <a:t>Experience (previous posts)**</a:t>
            </a: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altLang="en-US" sz="1400" kern="1200" dirty="0">
                <a:solidFill>
                  <a:schemeClr val="bg2"/>
                </a:solidFill>
                <a:cs typeface="Arial" panose="020B0604020202020204" pitchFamily="34" charset="0"/>
              </a:rPr>
              <a:t>* For FCP candidates only			**For open selection / lateral entry</a:t>
            </a:r>
          </a:p>
          <a:p>
            <a:pPr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61F636-380A-428E-9368-902C159A168D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bg2"/>
                </a:solidFill>
              </a:rPr>
              <a:t>Teaching and </a:t>
            </a:r>
            <a:r>
              <a:rPr lang="en-US" altLang="en-US" sz="3200" dirty="0" smtClean="0">
                <a:solidFill>
                  <a:schemeClr val="bg2"/>
                </a:solidFill>
              </a:rPr>
              <a:t>Training </a:t>
            </a:r>
            <a:r>
              <a:rPr lang="en-US" altLang="en-US" sz="3200" u="sng" dirty="0" smtClean="0">
                <a:solidFill>
                  <a:schemeClr val="bg2"/>
                </a:solidFill>
              </a:rPr>
              <a:t>during the residency period  </a:t>
            </a:r>
            <a:endParaRPr lang="en-US" altLang="en-US" sz="3200" u="sng" dirty="0">
              <a:solidFill>
                <a:schemeClr val="bg2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914400"/>
            <a:ext cx="8305800" cy="54102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2400" dirty="0">
                <a:solidFill>
                  <a:schemeClr val="bg2"/>
                </a:solidFill>
              </a:rPr>
              <a:t>Details of subjects and credits taught (average per year)</a:t>
            </a: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>
                <a:solidFill>
                  <a:schemeClr val="bg2"/>
                </a:solidFill>
              </a:rPr>
              <a:t>Details of  MPH dissertations /PhDs supervised </a:t>
            </a: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>
                <a:solidFill>
                  <a:schemeClr val="bg2"/>
                </a:solidFill>
              </a:rPr>
              <a:t>Visiting professorships</a:t>
            </a: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>
                <a:solidFill>
                  <a:schemeClr val="bg2"/>
                </a:solidFill>
              </a:rPr>
              <a:t>Community engagement initiatives</a:t>
            </a: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endParaRPr lang="en-US" altLang="en-US" sz="2400" dirty="0"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>
                <a:solidFill>
                  <a:schemeClr val="bg2"/>
                </a:solidFill>
              </a:rPr>
              <a:t>Any other major contributions to teaching &amp; training</a:t>
            </a:r>
            <a:endParaRPr lang="en-US" altLang="en-US" sz="2800" dirty="0">
              <a:solidFill>
                <a:schemeClr val="bg2"/>
              </a:solidFill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9503CE-E0DE-4F89-87B0-88A3F4E15BBE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57" y="114300"/>
            <a:ext cx="906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dirty="0">
                <a:solidFill>
                  <a:schemeClr val="bg2"/>
                </a:solidFill>
              </a:rPr>
              <a:t/>
            </a:r>
            <a:br>
              <a:rPr lang="en-US" altLang="en-US" sz="3200" dirty="0">
                <a:solidFill>
                  <a:schemeClr val="bg2"/>
                </a:solidFill>
              </a:rPr>
            </a:br>
            <a:r>
              <a:rPr lang="en-US" altLang="en-US" sz="3200" dirty="0">
                <a:solidFill>
                  <a:schemeClr val="bg2"/>
                </a:solidFill>
              </a:rPr>
              <a:t/>
            </a:r>
            <a:br>
              <a:rPr lang="en-US" altLang="en-US" sz="3200" dirty="0">
                <a:solidFill>
                  <a:schemeClr val="bg2"/>
                </a:solidFill>
              </a:rPr>
            </a:br>
            <a:r>
              <a:rPr lang="en-US" altLang="en-US" sz="3200" dirty="0">
                <a:solidFill>
                  <a:schemeClr val="bg2"/>
                </a:solidFill>
              </a:rPr>
              <a:t/>
            </a:r>
            <a:br>
              <a:rPr lang="en-US" altLang="en-US" sz="3200" dirty="0">
                <a:solidFill>
                  <a:schemeClr val="bg2"/>
                </a:solidFill>
              </a:rPr>
            </a:br>
            <a:r>
              <a:rPr lang="en-US" altLang="en-US" sz="3200" dirty="0">
                <a:solidFill>
                  <a:schemeClr val="bg2"/>
                </a:solidFill>
              </a:rPr>
              <a:t>Research </a:t>
            </a:r>
            <a:r>
              <a:rPr lang="en-US" altLang="en-US" sz="3200" dirty="0" smtClean="0">
                <a:solidFill>
                  <a:schemeClr val="bg2"/>
                </a:solidFill>
              </a:rPr>
              <a:t>projects </a:t>
            </a:r>
            <a:r>
              <a:rPr lang="en-US" altLang="en-US" sz="3200" u="sng" dirty="0" smtClean="0">
                <a:solidFill>
                  <a:schemeClr val="bg2"/>
                </a:solidFill>
              </a:rPr>
              <a:t>during the residency period</a:t>
            </a:r>
            <a:r>
              <a:rPr lang="en-US" altLang="en-US" sz="3200" dirty="0">
                <a:solidFill>
                  <a:schemeClr val="bg2"/>
                </a:solidFill>
              </a:rPr>
              <a:t/>
            </a:r>
            <a:br>
              <a:rPr lang="en-US" altLang="en-US" sz="3200" dirty="0">
                <a:solidFill>
                  <a:schemeClr val="bg2"/>
                </a:solidFill>
              </a:rPr>
            </a:br>
            <a:r>
              <a:rPr lang="en-US" altLang="en-US" sz="1400" kern="1200" dirty="0">
                <a:solidFill>
                  <a:schemeClr val="bg2"/>
                </a:solidFill>
                <a:ea typeface="+mn-ea"/>
                <a:cs typeface="+mn-cs"/>
              </a:rPr>
              <a:t>Title, Role, Funding agency&amp; Quantum of funding, Collaborations, Time schedule &amp; Current status</a:t>
            </a:r>
            <a:r>
              <a:rPr lang="en-US" altLang="en-US" sz="2400" kern="1200" dirty="0">
                <a:solidFill>
                  <a:schemeClr val="bg2"/>
                </a:solidFill>
                <a:ea typeface="+mn-ea"/>
                <a:cs typeface="+mn-cs"/>
              </a:rPr>
              <a:t/>
            </a:r>
            <a:br>
              <a:rPr lang="en-US" altLang="en-US" sz="2400" kern="1200" dirty="0">
                <a:solidFill>
                  <a:schemeClr val="bg2"/>
                </a:solidFill>
                <a:ea typeface="+mn-ea"/>
                <a:cs typeface="+mn-cs"/>
              </a:rPr>
            </a:br>
            <a:r>
              <a:rPr lang="en-US" altLang="en-US" dirty="0">
                <a:solidFill>
                  <a:schemeClr val="bg2"/>
                </a:solidFill>
              </a:rPr>
              <a:t/>
            </a:r>
            <a:br>
              <a:rPr lang="en-US" altLang="en-US" dirty="0">
                <a:solidFill>
                  <a:schemeClr val="bg2"/>
                </a:solidFill>
              </a:rPr>
            </a:b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419600"/>
          </a:xfrm>
        </p:spPr>
        <p:txBody>
          <a:bodyPr/>
          <a:lstStyle/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Externally-funded Projects</a:t>
            </a: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Institute-funded Projects</a:t>
            </a: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Non-funded Projects </a:t>
            </a: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Collaboration with BMT Wing</a:t>
            </a:r>
            <a:r>
              <a:rPr lang="en-US" altLang="en-US" sz="2400" dirty="0">
                <a:solidFill>
                  <a:schemeClr val="bg2"/>
                </a:solidFill>
              </a:rPr>
              <a:t>*</a:t>
            </a: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100" kern="1200" dirty="0">
              <a:solidFill>
                <a:schemeClr val="bg2"/>
              </a:solidFill>
            </a:endParaRPr>
          </a:p>
          <a:p>
            <a:pPr marL="0" lvl="0" indent="0" eaLnBrk="1" hangingPunct="1">
              <a:lnSpc>
                <a:spcPct val="200000"/>
              </a:lnSpc>
              <a:buNone/>
            </a:pPr>
            <a:r>
              <a:rPr lang="en-US" altLang="en-US" sz="1400" dirty="0">
                <a:solidFill>
                  <a:schemeClr val="bg2"/>
                </a:solidFill>
              </a:rPr>
              <a:t>* For FCP candidates</a:t>
            </a:r>
          </a:p>
          <a:p>
            <a:pPr marL="0" indent="0">
              <a:lnSpc>
                <a:spcPct val="200000"/>
              </a:lnSpc>
              <a:buFontTx/>
              <a:buNone/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347859-965F-4DF9-9081-F6EFE49FD67E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2"/>
                </a:solidFill>
              </a:rPr>
              <a:t>Publications </a:t>
            </a:r>
            <a:r>
              <a:rPr lang="en-US" altLang="en-US" sz="3600" u="sng" dirty="0" smtClean="0">
                <a:solidFill>
                  <a:schemeClr val="bg2"/>
                </a:solidFill>
              </a:rPr>
              <a:t>during the residency period </a:t>
            </a:r>
            <a:endParaRPr lang="en-US" altLang="en-US" sz="3600" u="sng" dirty="0">
              <a:solidFill>
                <a:schemeClr val="bg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marL="0" eaLnBrk="1" hangingPunct="1">
              <a:spcBef>
                <a:spcPct val="0"/>
              </a:spcBef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Original Articles published as First</a:t>
            </a:r>
            <a:r>
              <a:rPr lang="en-US" altLang="en-US" sz="2400" kern="1200">
                <a:solidFill>
                  <a:schemeClr val="bg2"/>
                </a:solidFill>
              </a:rPr>
              <a:t>/Corresponding </a:t>
            </a:r>
            <a:r>
              <a:rPr lang="en-US" altLang="en-US" sz="2400" kern="1200" dirty="0">
                <a:solidFill>
                  <a:schemeClr val="bg2"/>
                </a:solidFill>
              </a:rPr>
              <a:t>author</a:t>
            </a:r>
          </a:p>
          <a:p>
            <a:pPr marL="0" eaLnBrk="1" hangingPunct="1">
              <a:spcBef>
                <a:spcPct val="0"/>
              </a:spcBef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eaLnBrk="1" hangingPunct="1">
              <a:spcBef>
                <a:spcPct val="0"/>
              </a:spcBef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eaLnBrk="1" hangingPunct="1">
              <a:spcBef>
                <a:spcPct val="0"/>
              </a:spcBef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Other Publications</a:t>
            </a:r>
          </a:p>
          <a:p>
            <a:pPr marL="0" eaLnBrk="1" hangingPunct="1">
              <a:spcBef>
                <a:spcPct val="0"/>
              </a:spcBef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eaLnBrk="1" hangingPunct="1">
              <a:spcBef>
                <a:spcPct val="0"/>
              </a:spcBef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Average/Cumulative Impact factor of the journals and Citation Analysis</a:t>
            </a:r>
          </a:p>
          <a:p>
            <a:pPr marL="0" eaLnBrk="1" hangingPunct="1">
              <a:spcBef>
                <a:spcPct val="0"/>
              </a:spcBef>
              <a:defRPr/>
            </a:pPr>
            <a:endParaRPr lang="en-US" altLang="en-US" sz="2400" kern="1200" dirty="0">
              <a:solidFill>
                <a:schemeClr val="bg2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altLang="en-US" sz="2000" kern="1200" dirty="0">
              <a:solidFill>
                <a:schemeClr val="bg2"/>
              </a:solidFill>
            </a:endParaRPr>
          </a:p>
          <a:p>
            <a:pPr marL="0" eaLnBrk="1" hangingPunct="1">
              <a:spcBef>
                <a:spcPct val="0"/>
              </a:spcBef>
              <a:defRPr/>
            </a:pPr>
            <a:endParaRPr lang="en-US" altLang="en-US" sz="2000" kern="1200" dirty="0">
              <a:solidFill>
                <a:schemeClr val="bg2"/>
              </a:solidFill>
            </a:endParaRPr>
          </a:p>
          <a:p>
            <a:pPr marL="0" eaLnBrk="1" hangingPunct="1">
              <a:spcBef>
                <a:spcPct val="0"/>
              </a:spcBef>
              <a:defRPr/>
            </a:pPr>
            <a:r>
              <a:rPr lang="en-US" altLang="en-US" sz="2400" kern="1200" dirty="0">
                <a:solidFill>
                  <a:schemeClr val="bg2"/>
                </a:solidFill>
              </a:rPr>
              <a:t>Chapters in books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000" kern="1200" dirty="0">
              <a:solidFill>
                <a:schemeClr val="bg2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kern="1200" dirty="0">
              <a:solidFill>
                <a:schemeClr val="bg2"/>
              </a:solidFill>
            </a:endParaRPr>
          </a:p>
          <a:p>
            <a:pPr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7472" y="228600"/>
            <a:ext cx="7772400" cy="762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bg2"/>
                </a:solidFill>
              </a:rPr>
              <a:t>Other salient research-related </a:t>
            </a:r>
            <a:r>
              <a:rPr lang="en-US" altLang="en-US" sz="3200" dirty="0" smtClean="0">
                <a:solidFill>
                  <a:schemeClr val="bg2"/>
                </a:solidFill>
              </a:rPr>
              <a:t>activities </a:t>
            </a:r>
            <a:r>
              <a:rPr lang="en-US" altLang="en-US" sz="3200" u="sng" dirty="0" smtClean="0">
                <a:solidFill>
                  <a:schemeClr val="bg2"/>
                </a:solidFill>
              </a:rPr>
              <a:t>during the residency period </a:t>
            </a:r>
            <a:endParaRPr lang="en-US" altLang="en-US" sz="3200" u="sng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137" y="914400"/>
            <a:ext cx="7772400" cy="4114800"/>
          </a:xfrm>
        </p:spPr>
        <p:txBody>
          <a:bodyPr/>
          <a:lstStyle/>
          <a:p>
            <a:pPr marL="0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bg2"/>
                </a:solidFill>
              </a:rPr>
              <a:t>Participation in national /international conferences</a:t>
            </a:r>
          </a:p>
          <a:p>
            <a:pPr marL="0">
              <a:spcBef>
                <a:spcPct val="0"/>
              </a:spcBef>
              <a:defRPr/>
            </a:pPr>
            <a:endParaRPr lang="en-US" sz="2400" kern="1200" dirty="0">
              <a:solidFill>
                <a:schemeClr val="bg2"/>
              </a:solidFill>
            </a:endParaRPr>
          </a:p>
          <a:p>
            <a:pPr marL="0">
              <a:spcBef>
                <a:spcPct val="0"/>
              </a:spcBef>
              <a:defRPr/>
            </a:pPr>
            <a:endParaRPr lang="en-US" sz="2400" kern="1200" dirty="0">
              <a:solidFill>
                <a:schemeClr val="bg2"/>
              </a:solidFill>
            </a:endParaRPr>
          </a:p>
          <a:p>
            <a:pPr marL="0">
              <a:spcBef>
                <a:spcPct val="0"/>
              </a:spcBef>
              <a:defRPr/>
            </a:pPr>
            <a:endParaRPr lang="en-US" sz="2400" kern="1200" dirty="0">
              <a:solidFill>
                <a:schemeClr val="bg2"/>
              </a:solidFill>
            </a:endParaRPr>
          </a:p>
          <a:p>
            <a:pPr marL="0">
              <a:spcBef>
                <a:spcPct val="0"/>
              </a:spcBef>
              <a:defRPr/>
            </a:pPr>
            <a:endParaRPr lang="en-US" sz="2400" kern="1200" dirty="0">
              <a:solidFill>
                <a:schemeClr val="bg2"/>
              </a:solidFill>
            </a:endParaRPr>
          </a:p>
          <a:p>
            <a:pPr marL="0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bg2"/>
                </a:solidFill>
              </a:rPr>
              <a:t>Editor/ co-editor of books</a:t>
            </a:r>
          </a:p>
          <a:p>
            <a:pPr marL="0">
              <a:spcBef>
                <a:spcPct val="0"/>
              </a:spcBef>
              <a:defRPr/>
            </a:pPr>
            <a:endParaRPr lang="en-US" sz="2400" kern="1200" dirty="0">
              <a:solidFill>
                <a:schemeClr val="bg2"/>
              </a:solidFill>
            </a:endParaRPr>
          </a:p>
          <a:p>
            <a:pPr marL="0">
              <a:spcBef>
                <a:spcPct val="0"/>
              </a:spcBef>
              <a:defRPr/>
            </a:pPr>
            <a:endParaRPr lang="en-US" sz="2400" kern="1200" dirty="0">
              <a:solidFill>
                <a:schemeClr val="bg2"/>
              </a:solidFill>
            </a:endParaRPr>
          </a:p>
          <a:p>
            <a:pPr marL="0">
              <a:spcBef>
                <a:spcPct val="0"/>
              </a:spcBef>
              <a:defRPr/>
            </a:pPr>
            <a:endParaRPr lang="en-US" sz="2400" kern="1200" dirty="0">
              <a:solidFill>
                <a:schemeClr val="bg2"/>
              </a:solidFill>
            </a:endParaRPr>
          </a:p>
          <a:p>
            <a:pPr marL="0"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bg2"/>
                </a:solidFill>
              </a:rPr>
              <a:t>Member of editorial boards of indexed journals/ ongoing editorial responsibilities in a subject journal </a:t>
            </a:r>
          </a:p>
          <a:p>
            <a:pPr>
              <a:defRPr/>
            </a:pP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DA436D-866C-4927-9F9C-7CBFFED9F5DB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339754"/>
            <a:ext cx="7772400" cy="533400"/>
          </a:xfrm>
        </p:spPr>
        <p:txBody>
          <a:bodyPr/>
          <a:lstStyle/>
          <a:p>
            <a:r>
              <a:rPr lang="en-US" altLang="en-US" sz="3200" dirty="0" smtClean="0">
                <a:solidFill>
                  <a:schemeClr val="bg2"/>
                </a:solidFill>
              </a:rPr>
              <a:t>Corporate/Organizational/Leadership </a:t>
            </a:r>
            <a:r>
              <a:rPr lang="en-US" altLang="en-US" sz="3200" u="sng" dirty="0" smtClean="0">
                <a:solidFill>
                  <a:schemeClr val="bg2"/>
                </a:solidFill>
              </a:rPr>
              <a:t>during the residency period </a:t>
            </a:r>
            <a:endParaRPr lang="en-US" altLang="en-US" sz="3200" u="sng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420" y="10668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bg1"/>
                </a:solidFill>
              </a:rPr>
              <a:t>Departmental Administrative/Academic  Activities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bg1"/>
                </a:solidFill>
              </a:rPr>
              <a:t>Institutional/Administrative/Academic Activities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sz="2400" kern="1200" dirty="0">
                <a:solidFill>
                  <a:schemeClr val="bg1"/>
                </a:solidFill>
              </a:rPr>
              <a:t>Professional Societies / Task Forces / Statutory Bodies Activities</a:t>
            </a:r>
          </a:p>
          <a:p>
            <a:pPr>
              <a:defRPr/>
            </a:pPr>
            <a:endParaRPr lang="en-US" sz="36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DA436D-866C-4927-9F9C-7CBFFED9F5DB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z="3200" kern="1200" dirty="0">
                <a:solidFill>
                  <a:schemeClr val="bg2"/>
                </a:solidFill>
                <a:ea typeface="+mn-ea"/>
                <a:cs typeface="+mn-cs"/>
              </a:rPr>
              <a:t> Future Directions  </a:t>
            </a:r>
            <a:endParaRPr lang="en-US" sz="4000" dirty="0">
              <a:solidFill>
                <a:schemeClr val="bg2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7E621E-2F23-463D-9CE0-BD063BD0B2E0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z="3200" kern="1200" dirty="0">
                <a:solidFill>
                  <a:schemeClr val="bg2"/>
                </a:solidFill>
                <a:ea typeface="+mn-ea"/>
                <a:cs typeface="+mn-cs"/>
              </a:rPr>
              <a:t> </a:t>
            </a:r>
            <a:r>
              <a:rPr lang="en-US" sz="3200" kern="1200" dirty="0">
                <a:solidFill>
                  <a:schemeClr val="bg2"/>
                </a:solidFill>
              </a:rPr>
              <a:t>Self –assessment</a:t>
            </a:r>
            <a:br>
              <a:rPr lang="en-US" sz="3200" kern="1200" dirty="0">
                <a:solidFill>
                  <a:schemeClr val="bg2"/>
                </a:solidFill>
              </a:rPr>
            </a:b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762000" y="1223394"/>
            <a:ext cx="77724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800" dirty="0">
                <a:solidFill>
                  <a:schemeClr val="bg2"/>
                </a:solidFill>
              </a:rPr>
              <a:t>List up to 5 reasons  why, in your own assessment, you qualify for the post/promotion applied for</a:t>
            </a:r>
            <a:r>
              <a:rPr lang="en-US" altLang="en-US" dirty="0">
                <a:solidFill>
                  <a:schemeClr val="bg2"/>
                </a:solidFill>
              </a:rPr>
              <a:t/>
            </a:r>
            <a:br>
              <a:rPr lang="en-US" altLang="en-US" dirty="0">
                <a:solidFill>
                  <a:schemeClr val="bg2"/>
                </a:solidFill>
              </a:rPr>
            </a:b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7E621E-2F23-463D-9CE0-BD063BD0B2E0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86795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224</Words>
  <Application>Microsoft Macintosh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Index Slide (AMCHSS) (Time allotted for presentation is 7 minutes and prepare B&amp;W slides)</vt:lpstr>
      <vt:lpstr>General information</vt:lpstr>
      <vt:lpstr>Teaching and Training during the residency period  </vt:lpstr>
      <vt:lpstr>   Research projects during the residency period Title, Role, Funding agency&amp; Quantum of funding, Collaborations, Time schedule &amp; Current status  </vt:lpstr>
      <vt:lpstr>Publications during the residency period </vt:lpstr>
      <vt:lpstr>Other salient research-related activities during the residency period </vt:lpstr>
      <vt:lpstr>Corporate/Organizational/Leadership during the residency period </vt:lpstr>
      <vt:lpstr> Future Directions  </vt:lpstr>
      <vt:lpstr> Self –assessment </vt:lpstr>
    </vt:vector>
  </TitlesOfParts>
  <Company>SCTIMST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director</dc:creator>
  <cp:lastModifiedBy>comp_2163</cp:lastModifiedBy>
  <cp:revision>76</cp:revision>
  <dcterms:created xsi:type="dcterms:W3CDTF">2011-04-13T05:58:04Z</dcterms:created>
  <dcterms:modified xsi:type="dcterms:W3CDTF">2019-06-15T10:21:47Z</dcterms:modified>
</cp:coreProperties>
</file>